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11"/>
  </p:notesMasterIdLst>
  <p:sldIdLst>
    <p:sldId id="256" r:id="rId5"/>
    <p:sldId id="257" r:id="rId6"/>
    <p:sldId id="258" r:id="rId7"/>
    <p:sldId id="263" r:id="rId8"/>
    <p:sldId id="264" r:id="rId9"/>
    <p:sldId id="260" r:id="rId1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73B26B-A897-09FF-CDF3-B0640D0560A6}" v="86" dt="2025-04-26T22:52:37.461"/>
    <p1510:client id="{0FCEA92C-C8D3-B621-D300-750BA68BC39A}" v="25" dt="2025-04-26T22:24:41.067"/>
    <p1510:client id="{6A15AD07-E1AC-EE21-621B-B4C708889135}" v="85" dt="2025-04-27T00:55:52.042"/>
    <p1510:client id="{792BEAF2-BC5F-A84A-B8C5-DDF970C2921F}" v="419" dt="2025-04-27T00:47:43.246"/>
    <p1510:client id="{9B170BC6-973B-6933-91A9-92107D8EE963}" v="116" dt="2025-04-27T00:57:07.820"/>
    <p1510:client id="{B09B00EA-CACC-1FBD-9BD6-0E178053182A}" v="107" dt="2025-04-26T22:53:06.227"/>
    <p1510:client id="{DBD21138-C8AB-D04C-00A6-52A348612693}" v="153" dt="2025-04-27T00:44:34.7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9e470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9e470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9e470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9e470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>
          <a:extLst>
            <a:ext uri="{FF2B5EF4-FFF2-40B4-BE49-F238E27FC236}">
              <a16:creationId xmlns:a16="http://schemas.microsoft.com/office/drawing/2014/main" id="{49EC3AD0-6882-A9B3-60EA-AD586657D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bc08fc0750dacd_4:notes">
            <a:extLst>
              <a:ext uri="{FF2B5EF4-FFF2-40B4-BE49-F238E27FC236}">
                <a16:creationId xmlns:a16="http://schemas.microsoft.com/office/drawing/2014/main" id="{F77A7340-7A43-D7B4-63D3-5C9B55DD15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bc08fc0750dacd_4:notes">
            <a:extLst>
              <a:ext uri="{FF2B5EF4-FFF2-40B4-BE49-F238E27FC236}">
                <a16:creationId xmlns:a16="http://schemas.microsoft.com/office/drawing/2014/main" id="{FFF7929D-DACF-CDB3-A1E6-CB8090B214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280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14999"/>
              </a:lnSpc>
              <a:buChar char="•"/>
            </a:pPr>
            <a:r>
              <a:rPr lang="en-US" err="1"/>
              <a:t>TrialEthica</a:t>
            </a:r>
            <a:r>
              <a:rPr lang="en-US"/>
              <a:t> allows for Ms. Jackson to feel safe in a medical trial environment. </a:t>
            </a:r>
          </a:p>
          <a:p>
            <a:pPr marL="285750" indent="-285750">
              <a:lnSpc>
                <a:spcPct val="114999"/>
              </a:lnSpc>
              <a:buChar char="•"/>
            </a:pPr>
            <a:r>
              <a:rPr lang="en-US" dirty="0"/>
              <a:t>Ms. Jackson has some form of anonymity. </a:t>
            </a:r>
          </a:p>
          <a:p>
            <a:pPr marL="285750" indent="-285750">
              <a:lnSpc>
                <a:spcPct val="114999"/>
              </a:lnSpc>
              <a:buChar char="•"/>
            </a:pPr>
            <a:r>
              <a:rPr lang="en-US" dirty="0"/>
              <a:t>She can opt out of this site at anytime. </a:t>
            </a:r>
          </a:p>
          <a:p>
            <a:pPr marL="285750" indent="-285750">
              <a:lnSpc>
                <a:spcPct val="114999"/>
              </a:lnSpc>
              <a:buChar char="•"/>
            </a:pPr>
            <a:r>
              <a:rPr lang="en-US" dirty="0" err="1"/>
              <a:t>TrialEthica</a:t>
            </a:r>
            <a:r>
              <a:rPr lang="en-US" dirty="0"/>
              <a:t> is upfront with Ms. Jackson’s rights and privacy. </a:t>
            </a:r>
          </a:p>
          <a:p>
            <a:pPr>
              <a:buNone/>
            </a:pPr>
            <a:endParaRPr lang="en-US" dirty="0"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6095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9e470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9e470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0" y="1061850"/>
            <a:ext cx="9146155" cy="150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Restoring Trust in the Medical Field</a:t>
            </a:r>
            <a:endParaRPr/>
          </a:p>
          <a:p>
            <a:pPr algn="ctr"/>
            <a:r>
              <a:rPr lang="en"/>
              <a:t>(one bot at a time)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Group 5 </a:t>
            </a:r>
            <a:endParaRPr lang="en-US"/>
          </a:p>
          <a:p>
            <a:pPr marL="0" indent="0"/>
            <a:r>
              <a:rPr lang="en"/>
              <a:t>Jill Schmidt</a:t>
            </a:r>
            <a:br>
              <a:rPr lang="en"/>
            </a:br>
            <a:r>
              <a:rPr lang="en"/>
              <a:t>Darren Kimura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Sharan Kohli</a:t>
            </a:r>
            <a:endParaRPr/>
          </a:p>
          <a:p>
            <a:pPr marL="0" indent="0"/>
            <a:r>
              <a:rPr lang="en"/>
              <a:t>Mahesh Balan </a:t>
            </a:r>
            <a:endParaRPr/>
          </a:p>
          <a:p>
            <a:pPr marL="0" indent="0"/>
            <a:r>
              <a:rPr lang="en"/>
              <a:t>RJ Johnson </a:t>
            </a:r>
            <a:endParaRPr lang="en">
              <a:solidFill>
                <a:srgbClr val="000000"/>
              </a:solidFill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Current Issues in the Medical Field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Ethical Considerations </a:t>
            </a:r>
            <a:endParaRPr b="1"/>
          </a:p>
        </p:txBody>
      </p:sp>
      <p:grpSp>
        <p:nvGrpSpPr>
          <p:cNvPr id="92" name="Google Shape;92;p14"/>
          <p:cNvGrpSpPr/>
          <p:nvPr/>
        </p:nvGrpSpPr>
        <p:grpSpPr>
          <a:xfrm>
            <a:off x="431941" y="1304875"/>
            <a:ext cx="3831395" cy="3416400"/>
            <a:chOff x="431925" y="1304875"/>
            <a:chExt cx="2628925" cy="3416400"/>
          </a:xfrm>
        </p:grpSpPr>
        <p:sp>
          <p:nvSpPr>
            <p:cNvPr id="93" name="Google Shape;93;p14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4"/>
          <p:cNvSpPr txBox="1">
            <a:spLocks noGrp="1"/>
          </p:cNvSpPr>
          <p:nvPr>
            <p:ph type="body" idx="4294967295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Historical Trauma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4294967295"/>
          </p:nvPr>
        </p:nvSpPr>
        <p:spPr>
          <a:xfrm>
            <a:off x="431951" y="1888400"/>
            <a:ext cx="38313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Communities such as African Americans, Native Americans, and multiple other communities have suffered at the hands of unethical testing. 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Tuskegee Experiment 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Henrietta Lacks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Havasupai diabetes project</a:t>
            </a:r>
            <a:endParaRPr sz="1400"/>
          </a:p>
        </p:txBody>
      </p:sp>
      <p:grpSp>
        <p:nvGrpSpPr>
          <p:cNvPr id="97" name="Google Shape;97;p14"/>
          <p:cNvGrpSpPr/>
          <p:nvPr/>
        </p:nvGrpSpPr>
        <p:grpSpPr>
          <a:xfrm>
            <a:off x="4791996" y="1304875"/>
            <a:ext cx="4074847" cy="3416400"/>
            <a:chOff x="3320450" y="1304875"/>
            <a:chExt cx="2632500" cy="3416400"/>
          </a:xfrm>
        </p:grpSpPr>
        <p:sp>
          <p:nvSpPr>
            <p:cNvPr id="98" name="Google Shape;98;p14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4"/>
          <p:cNvSpPr txBox="1">
            <a:spLocks noGrp="1"/>
          </p:cNvSpPr>
          <p:nvPr>
            <p:ph type="body" idx="4294967295"/>
          </p:nvPr>
        </p:nvSpPr>
        <p:spPr>
          <a:xfrm>
            <a:off x="4792300" y="1304875"/>
            <a:ext cx="40749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Underrepresented communities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4294967295"/>
          </p:nvPr>
        </p:nvSpPr>
        <p:spPr>
          <a:xfrm>
            <a:off x="4792275" y="1850300"/>
            <a:ext cx="4074900" cy="28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Groups of people including women, people of color, and the older generation have had complications and/or resentment towards the healthcare systems. 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Health issues and/or medical conditions are usually dismissed or neglected leaving people of various genders, races, and ages feeling vulnerable.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143450" y="234896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Our Bot: “TrialEthica”</a:t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144514" y="982350"/>
            <a:ext cx="3722589" cy="696563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body" idx="4294967295"/>
          </p:nvPr>
        </p:nvSpPr>
        <p:spPr>
          <a:xfrm>
            <a:off x="582745" y="1281129"/>
            <a:ext cx="22572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Design logic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109" name="Google Shape;109;p15"/>
          <p:cNvSpPr txBox="1">
            <a:spLocks noGrp="1"/>
          </p:cNvSpPr>
          <p:nvPr>
            <p:ph type="body" idx="4294967295"/>
          </p:nvPr>
        </p:nvSpPr>
        <p:spPr>
          <a:xfrm>
            <a:off x="99765" y="1628207"/>
            <a:ext cx="4428600" cy="28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To “ease healthcare anxiety”</a:t>
            </a:r>
            <a:r>
              <a:rPr lang="en" sz="1600"/>
              <a:t>. </a:t>
            </a:r>
            <a:endParaRPr sz="1600"/>
          </a:p>
          <a:p>
            <a:pPr marL="457200" lvl="0" indent="-330200" algn="l" rtl="0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Avoids using medical jargon.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Upfront with data privacy and security rights.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Uses empathetic language.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Positive healthcare emojis.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Offers opt outs for anyone. </a:t>
            </a:r>
            <a:endParaRPr sz="1600"/>
          </a:p>
        </p:txBody>
      </p:sp>
      <p:sp>
        <p:nvSpPr>
          <p:cNvPr id="110" name="Google Shape;110;p15"/>
          <p:cNvSpPr txBox="1">
            <a:spLocks noGrp="1"/>
          </p:cNvSpPr>
          <p:nvPr>
            <p:ph type="body" idx="4294967295"/>
          </p:nvPr>
        </p:nvSpPr>
        <p:spPr>
          <a:xfrm>
            <a:off x="5030322" y="1611219"/>
            <a:ext cx="3985200" cy="28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To avoid confusion </a:t>
            </a:r>
            <a:endParaRPr sz="1600" b="1"/>
          </a:p>
          <a:p>
            <a:pPr marL="457200" lvl="0" indent="-330200" algn="l" rtl="0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Multiple languages are present on site.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Offers low digital literacy features.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Offers accurate information regarding trials.</a:t>
            </a:r>
            <a:endParaRPr sz="1700"/>
          </a:p>
        </p:txBody>
      </p:sp>
      <p:sp>
        <p:nvSpPr>
          <p:cNvPr id="111" name="Google Shape;111;p15"/>
          <p:cNvSpPr/>
          <p:nvPr/>
        </p:nvSpPr>
        <p:spPr>
          <a:xfrm>
            <a:off x="5058736" y="984035"/>
            <a:ext cx="3728139" cy="644172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5"/>
          <p:cNvSpPr txBox="1"/>
          <p:nvPr/>
        </p:nvSpPr>
        <p:spPr>
          <a:xfrm rot="1004" flipH="1">
            <a:off x="5670545" y="1199859"/>
            <a:ext cx="2053800" cy="477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Design Principles </a:t>
            </a:r>
            <a:endParaRPr sz="19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2875B2-6C69-D828-348D-D086EC8B8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1256" y="3569824"/>
            <a:ext cx="5277783" cy="14119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>
          <a:extLst>
            <a:ext uri="{FF2B5EF4-FFF2-40B4-BE49-F238E27FC236}">
              <a16:creationId xmlns:a16="http://schemas.microsoft.com/office/drawing/2014/main" id="{7B5C0B2D-1C15-1FBF-2C19-055F23509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>
            <a:extLst>
              <a:ext uri="{FF2B5EF4-FFF2-40B4-BE49-F238E27FC236}">
                <a16:creationId xmlns:a16="http://schemas.microsoft.com/office/drawing/2014/main" id="{3BA64AC1-9039-C5A9-E098-8189DCC910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Live 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85B364-CF03-E013-ADE2-FA4D7F2EEA11}"/>
              </a:ext>
            </a:extLst>
          </p:cNvPr>
          <p:cNvSpPr txBox="1"/>
          <p:nvPr/>
        </p:nvSpPr>
        <p:spPr>
          <a:xfrm>
            <a:off x="313022" y="1287272"/>
            <a:ext cx="3019245" cy="278537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sz="2500" dirty="0"/>
              <a:t>Scalability: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500" dirty="0"/>
              <a:t>PII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500" dirty="0"/>
              <a:t>Cybersecurity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500" dirty="0"/>
              <a:t>Ethical Rules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500" dirty="0"/>
              <a:t>GDPR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500" dirty="0"/>
              <a:t>Privacy Policies</a:t>
            </a:r>
          </a:p>
        </p:txBody>
      </p:sp>
      <p:pic>
        <p:nvPicPr>
          <p:cNvPr id="6" name="Picture 5" descr="A white board with blue writing on it&#10;&#10;AI-generated content may be incorrect.">
            <a:extLst>
              <a:ext uri="{FF2B5EF4-FFF2-40B4-BE49-F238E27FC236}">
                <a16:creationId xmlns:a16="http://schemas.microsoft.com/office/drawing/2014/main" id="{914764BD-8689-AAAD-5C86-68F10C3E2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583" y="713794"/>
            <a:ext cx="5277056" cy="35691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9908DE-596A-CE27-145C-A5E050289840}"/>
              </a:ext>
            </a:extLst>
          </p:cNvPr>
          <p:cNvSpPr txBox="1"/>
          <p:nvPr/>
        </p:nvSpPr>
        <p:spPr>
          <a:xfrm>
            <a:off x="4683871" y="4835723"/>
            <a:ext cx="458196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http://replit.com/@maheshbalan1/bias-detector</a:t>
            </a:r>
          </a:p>
        </p:txBody>
      </p:sp>
    </p:spTree>
    <p:extLst>
      <p:ext uri="{BB962C8B-B14F-4D97-AF65-F5344CB8AC3E}">
        <p14:creationId xmlns:p14="http://schemas.microsoft.com/office/powerpoint/2010/main" val="928424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D424D-9B6C-1A7B-8497-E2051AD95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Meet Our Persona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E12303-A48C-EC82-CD6D-16FAA5DBD6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Ms. “Gloria” Jackson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9A47D5-7D01-7905-EDF4-8CA26E1B52B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/>
              <a:t>Ms. Jackson holds trust concerns with the healthcare industry.</a:t>
            </a:r>
          </a:p>
          <a:p>
            <a:r>
              <a:rPr lang="en-US"/>
              <a:t>It is important to her to not feel rushed or as though she is not being heard. </a:t>
            </a:r>
          </a:p>
          <a:p>
            <a:r>
              <a:rPr lang="en-US"/>
              <a:t>She has a history of doctors and medical professionals treating her poorly.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996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next in the future </a:t>
            </a:r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" sz="1400" b="1">
                <a:solidFill>
                  <a:schemeClr val="bg1"/>
                </a:solidFill>
              </a:rPr>
              <a:t>Enhance user empathy and inclusivity by integrating specific historical and accessibility considerations – use Actions to access curated web resources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n" sz="1400" b="1">
                <a:solidFill>
                  <a:schemeClr val="bg1"/>
                </a:solidFill>
              </a:rPr>
              <a:t>Add more user stories and ethical principles to enhance chatbot design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n" sz="1400" b="1">
                <a:solidFill>
                  <a:schemeClr val="bg1"/>
                </a:solidFill>
              </a:rPr>
              <a:t>Develop additional novel conversational patterns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r>
              <a:rPr lang="en" sz="1400" b="1">
                <a:solidFill>
                  <a:schemeClr val="bg1"/>
                </a:solidFill>
              </a:rPr>
              <a:t>Currently we use a Bias Detector option using an open source Hugging Face library. We can strengthen this with advanced models for bias checking</a:t>
            </a:r>
          </a:p>
          <a:p>
            <a:pPr marL="285750" indent="-285750">
              <a:lnSpc>
                <a:spcPct val="114999"/>
              </a:lnSpc>
              <a:spcAft>
                <a:spcPts val="1600"/>
              </a:spcAft>
            </a:pPr>
            <a:endParaRPr lang="en" sz="1100" b="1">
              <a:solidFill>
                <a:srgbClr val="131314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DBB8CE6DB98D4EAA071615BFCAF049" ma:contentTypeVersion="3" ma:contentTypeDescription="Create a new document." ma:contentTypeScope="" ma:versionID="3f0f4930134e18f84ed9a366e071fe84">
  <xsd:schema xmlns:xsd="http://www.w3.org/2001/XMLSchema" xmlns:xs="http://www.w3.org/2001/XMLSchema" xmlns:p="http://schemas.microsoft.com/office/2006/metadata/properties" xmlns:ns2="8cf78f66-afe1-4bc3-9019-758bcc163fad" targetNamespace="http://schemas.microsoft.com/office/2006/metadata/properties" ma:root="true" ma:fieldsID="16e0182008651fb8de16619adc68efeb" ns2:_="">
    <xsd:import namespace="8cf78f66-afe1-4bc3-9019-758bcc163fa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f78f66-afe1-4bc3-9019-758bcc163f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87EE08E-9897-4913-BC53-880D1FD3E4D5}">
  <ds:schemaRefs>
    <ds:schemaRef ds:uri="http://schemas.microsoft.com/office/2006/metadata/properties"/>
    <ds:schemaRef ds:uri="http://www.w3.org/2000/xmlns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F4DD9C1-4128-4A67-AC8E-84EA5CE9ED60}">
  <ds:schemaRefs>
    <ds:schemaRef ds:uri="8cf78f66-afe1-4bc3-9019-758bcc163fad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C123597-7FC6-4228-A36D-C2B90A17FDE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6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Geometric</vt:lpstr>
      <vt:lpstr>Restoring Trust in the Medical Field (one bot at a time)</vt:lpstr>
      <vt:lpstr>The Current Issues in the Medical Field Ethical Considerations </vt:lpstr>
      <vt:lpstr>Meet Our Bot: “TrialEthica”</vt:lpstr>
      <vt:lpstr>Live Demo</vt:lpstr>
      <vt:lpstr>Meet Our Persona</vt:lpstr>
      <vt:lpstr>What’s next in the future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Restoring Trust in the Medical Field (one bot at a time)</dc:title>
  <cp:revision>48</cp:revision>
  <dcterms:modified xsi:type="dcterms:W3CDTF">2025-04-27T00:57:19Z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0x010100C8DBB8CE6DB98D4EAA071615BFCAF049</vt:lpwstr>
  </property>
  <property fmtid="{D5CDD505-2E9C-101B-9397-08002B2CF9AE}" pid="3" name="MSIP_Label_186a3520-2f75-449a-9647-37aa285e138c_Enabled">
    <vt:lpwstr>true</vt:lpwstr>
  </property>
  <property fmtid="{D5CDD505-2E9C-101B-9397-08002B2CF9AE}" pid="4" name="MSIP_Label_186a3520-2f75-449a-9647-37aa285e138c_SetDate">
    <vt:lpwstr>2025-04-26T22:22:45Z</vt:lpwstr>
  </property>
  <property fmtid="{D5CDD505-2E9C-101B-9397-08002B2CF9AE}" pid="5" name="MSIP_Label_186a3520-2f75-449a-9647-37aa285e138c_Method">
    <vt:lpwstr>Standard</vt:lpwstr>
  </property>
  <property fmtid="{D5CDD505-2E9C-101B-9397-08002B2CF9AE}" pid="6" name="MSIP_Label_186a3520-2f75-449a-9647-37aa285e138c_Name">
    <vt:lpwstr>defa4170-0d19-0005-0004-bc88714345d2</vt:lpwstr>
  </property>
  <property fmtid="{D5CDD505-2E9C-101B-9397-08002B2CF9AE}" pid="7" name="MSIP_Label_186a3520-2f75-449a-9647-37aa285e138c_SiteId">
    <vt:lpwstr>19afb2c8-5efd-4718-a107-530ed963d11e</vt:lpwstr>
  </property>
  <property fmtid="{D5CDD505-2E9C-101B-9397-08002B2CF9AE}" pid="8" name="MSIP_Label_186a3520-2f75-449a-9647-37aa285e138c_ActionId">
    <vt:lpwstr>c4c11366-e431-4edc-9276-7a79dcf4de5a</vt:lpwstr>
  </property>
  <property fmtid="{D5CDD505-2E9C-101B-9397-08002B2CF9AE}" pid="9" name="MSIP_Label_186a3520-2f75-449a-9647-37aa285e138c_ContentBits">
    <vt:lpwstr>0</vt:lpwstr>
  </property>
  <property fmtid="{D5CDD505-2E9C-101B-9397-08002B2CF9AE}" pid="10" name="MSIP_Label_186a3520-2f75-449a-9647-37aa285e138c_Tag">
    <vt:lpwstr>10, 3, 0, 2</vt:lpwstr>
  </property>
</Properties>
</file>

<file path=docProps/thumbnail.jpeg>
</file>